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80" r:id="rId2"/>
  </p:sldMasterIdLst>
  <p:notesMasterIdLst>
    <p:notesMasterId r:id="rId16"/>
  </p:notesMasterIdLst>
  <p:sldIdLst>
    <p:sldId id="2142532795" r:id="rId3"/>
    <p:sldId id="2142532800" r:id="rId4"/>
    <p:sldId id="2142532811" r:id="rId5"/>
    <p:sldId id="2142532810" r:id="rId6"/>
    <p:sldId id="2142532723" r:id="rId7"/>
    <p:sldId id="2142532789" r:id="rId8"/>
    <p:sldId id="2142532804" r:id="rId9"/>
    <p:sldId id="2142532806" r:id="rId10"/>
    <p:sldId id="2142532774" r:id="rId11"/>
    <p:sldId id="2142532788" r:id="rId12"/>
    <p:sldId id="2142532754" r:id="rId13"/>
    <p:sldId id="2142532803" r:id="rId14"/>
    <p:sldId id="2142532807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key, Jess" initials="BJ" lastIdx="1" clrIdx="0">
    <p:extLst>
      <p:ext uri="{19B8F6BF-5375-455C-9EA6-DF929625EA0E}">
        <p15:presenceInfo xmlns:p15="http://schemas.microsoft.com/office/powerpoint/2012/main" userId="S::berkeyje@umsystem.edu::aced5178-a455-4fc6-8491-b3377d36b9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27145" autoAdjust="0"/>
  </p:normalViewPr>
  <p:slideViewPr>
    <p:cSldViewPr snapToGrid="0" snapToObjects="1">
      <p:cViewPr varScale="1">
        <p:scale>
          <a:sx n="31" d="100"/>
          <a:sy n="31" d="100"/>
        </p:scale>
        <p:origin x="3306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83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929B143-F721-4DFF-90A9-6CAF2348B462}" type="datetimeFigureOut">
              <a:rPr lang="en-US" smtClean="0"/>
              <a:t>08/31/2021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58A6D38-0B47-4FD7-9183-6694882B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A6D38-0B47-4FD7-9183-6694882B98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587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BEFCD-D216-459A-9B4B-F3C4550C6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100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BEFCD-D216-459A-9B4B-F3C4550C65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26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BEFCD-D216-459A-9B4B-F3C4550C6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856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BEFCD-D216-459A-9B4B-F3C4550C6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74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511596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BEFCD-D216-459A-9B4B-F3C4550C6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05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2587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2354" y="3714534"/>
            <a:ext cx="6024127" cy="46651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BEFCD-D216-459A-9B4B-F3C4550C65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6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A6D38-0B47-4FD7-9183-6694882B98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3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BEFCD-D216-459A-9B4B-F3C4550C6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86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BEFCD-D216-459A-9B4B-F3C4550C6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BEFCD-D216-459A-9B4B-F3C4550C6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892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BEFCD-D216-459A-9B4B-F3C4550C6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363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BEFCD-D216-459A-9B4B-F3C4550C6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53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7B4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03BBAF-389C-EA44-8E6A-FBADD97F3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676400"/>
            <a:ext cx="10515600" cy="1143000"/>
          </a:xfrm>
          <a:prstGeom prst="rect">
            <a:avLst/>
          </a:prstGeom>
        </p:spPr>
        <p:txBody>
          <a:bodyPr/>
          <a:lstStyle>
            <a:lvl1pPr>
              <a:defRPr sz="4799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1FE4C25-3FB5-7045-A2CE-D77B78DFA5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3428" y="3052374"/>
            <a:ext cx="6553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99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A979778-E98B-E443-AF2F-DD93D85503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3428" y="3960398"/>
            <a:ext cx="6553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99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59287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E0116-8259-C14D-A00A-20EE599EB7F5}" type="datetime1">
              <a:rPr lang="en-US" smtClean="0"/>
              <a:t>08/31/2021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BB784C5-723B-D141-AD81-CD8669B6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00" y="6356350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76D9BE14-9701-ED4B-A602-19137E7EB6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B504A-E156-5A43-B010-AD541A527E1C}" type="datetime1">
              <a:rPr lang="en-US" smtClean="0"/>
              <a:t>08/31/2021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201EA1B-72F3-A144-B1F0-D36ED982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00" y="6356350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76D9BE14-9701-ED4B-A602-19137E7EB6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4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61C86E-109D-B14D-AA69-696628A52432}" type="datetime1">
              <a:rPr lang="en-US" smtClean="0"/>
              <a:t>08/31/2021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962B598-45FB-AD4C-8280-5DF47AF1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00" y="6356350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76D9BE14-9701-ED4B-A602-19137E7EB6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95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B38251-A3DE-9D4F-80A1-17231543EA17}" type="datetime1">
              <a:rPr lang="en-US" smtClean="0"/>
              <a:t>08/31/2021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8425F0B-8486-4642-BD32-C8CF0C9F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00" y="6356350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76D9BE14-9701-ED4B-A602-19137E7EB6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8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225988-F5B4-AA4E-95E7-4BFDD31A779B}" type="datetime1">
              <a:rPr lang="en-US" smtClean="0"/>
              <a:t>08/31/2021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61300" y="6356350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76D9BE14-9701-ED4B-A602-19137E7EB6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71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1D71B1-047D-5445-8CF8-0AF58614B391}" type="datetime1">
              <a:rPr lang="en-US" smtClean="0"/>
              <a:t>08/31/2021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269B374-23F3-C146-BBE3-989D1407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00" y="6356350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76D9BE14-9701-ED4B-A602-19137E7EB6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8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0FD5F-B986-D246-8E20-3604664C41CB}" type="datetime1">
              <a:rPr lang="en-US" smtClean="0"/>
              <a:t>08/31/2021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11196CE-F58D-8447-9395-BA9C97CD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00" y="6356350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76D9BE14-9701-ED4B-A602-19137E7EB6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03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8DD8EE-17F9-A44A-93C4-1B86F0950C43}" type="datetime1">
              <a:rPr lang="en-US" smtClean="0"/>
              <a:t>08/31/2021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95DFC92-4C58-9D4D-A4E9-0482DDD31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00" y="6356350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76D9BE14-9701-ED4B-A602-19137E7EB6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00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86F42C-B066-3642-8258-80025E44695F}" type="datetime1">
              <a:rPr lang="en-US" smtClean="0"/>
              <a:t>08/31/2021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ECDDDDA-C3F0-F34D-A15F-7F8BB033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00" y="6356350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76D9BE14-9701-ED4B-A602-19137E7EB6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3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4ACF5D-D6A5-2949-B0C0-AA8DF69EF9CE}"/>
              </a:ext>
            </a:extLst>
          </p:cNvPr>
          <p:cNvSpPr/>
          <p:nvPr userDrawn="1"/>
        </p:nvSpPr>
        <p:spPr>
          <a:xfrm>
            <a:off x="1" y="0"/>
            <a:ext cx="12192000" cy="914400"/>
          </a:xfrm>
          <a:prstGeom prst="rect">
            <a:avLst/>
          </a:prstGeom>
          <a:solidFill>
            <a:srgbClr val="F7B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BBD9D-71B2-CC42-8168-AE70533CA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52403"/>
            <a:ext cx="10515600" cy="609599"/>
          </a:xfrm>
          <a:prstGeom prst="rect">
            <a:avLst/>
          </a:prstGeom>
        </p:spPr>
        <p:txBody>
          <a:bodyPr/>
          <a:lstStyle>
            <a:lvl1pPr>
              <a:defRPr sz="3599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9C2EB2-5458-1F4E-A31F-A8AFE071D3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057400"/>
            <a:ext cx="6553200" cy="4343400"/>
          </a:xfrm>
          <a:prstGeom prst="rect">
            <a:avLst/>
          </a:prstGeom>
        </p:spPr>
        <p:txBody>
          <a:bodyPr/>
          <a:lstStyle>
            <a:lvl1pPr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A5FCE8-FCC2-8B48-9402-FCF0FCAF1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295400"/>
            <a:ext cx="65532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99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58E6B9-A93C-E04D-8D28-2CA0E9A974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91400" y="1295400"/>
            <a:ext cx="4572000" cy="5105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799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Photo or artwork goes here</a:t>
            </a:r>
          </a:p>
        </p:txBody>
      </p:sp>
    </p:spTree>
    <p:extLst>
      <p:ext uri="{BB962C8B-B14F-4D97-AF65-F5344CB8AC3E}">
        <p14:creationId xmlns:p14="http://schemas.microsoft.com/office/powerpoint/2010/main" val="4083602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833C253-677A-974E-9639-F667097F31F8}"/>
              </a:ext>
            </a:extLst>
          </p:cNvPr>
          <p:cNvSpPr/>
          <p:nvPr userDrawn="1"/>
        </p:nvSpPr>
        <p:spPr>
          <a:xfrm>
            <a:off x="1" y="0"/>
            <a:ext cx="12192000" cy="914400"/>
          </a:xfrm>
          <a:prstGeom prst="rect">
            <a:avLst/>
          </a:prstGeom>
          <a:solidFill>
            <a:srgbClr val="F7B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425E03-0DFA-9B44-A5AA-35777AB6CFD3}"/>
              </a:ext>
            </a:extLst>
          </p:cNvPr>
          <p:cNvCxnSpPr/>
          <p:nvPr userDrawn="1"/>
        </p:nvCxnSpPr>
        <p:spPr>
          <a:xfrm>
            <a:off x="1" y="914400"/>
            <a:ext cx="12192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47FE6-7731-D449-B491-BE925698B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28600"/>
            <a:ext cx="108966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13FE41A-05F3-9F49-8578-2DB7661A4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447800"/>
            <a:ext cx="65532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99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2EE26E2-F3AB-214D-8E1A-CC7B90338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1" y="2286000"/>
            <a:ext cx="6553200" cy="4343400"/>
          </a:xfrm>
          <a:prstGeom prst="rect">
            <a:avLst/>
          </a:prstGeo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B8641B4-D71A-B941-9D3B-30ABD79DF3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91400" y="1447800"/>
            <a:ext cx="4572000" cy="518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799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Photo or artwork goes here</a:t>
            </a:r>
          </a:p>
        </p:txBody>
      </p:sp>
    </p:spTree>
    <p:extLst>
      <p:ext uri="{BB962C8B-B14F-4D97-AF65-F5344CB8AC3E}">
        <p14:creationId xmlns:p14="http://schemas.microsoft.com/office/powerpoint/2010/main" val="177419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375E-2356-8646-A13A-774DDA74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1" y="1524002"/>
            <a:ext cx="6553200" cy="3978275"/>
          </a:xfrm>
          <a:prstGeom prst="rect">
            <a:avLst/>
          </a:prstGeom>
        </p:spPr>
        <p:txBody>
          <a:bodyPr/>
          <a:lstStyle>
            <a:lvl1pPr algn="l">
              <a:defRPr sz="27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8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375E-2356-8646-A13A-774DDA74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1" y="1524002"/>
            <a:ext cx="6553200" cy="3978275"/>
          </a:xfrm>
          <a:prstGeom prst="rect">
            <a:avLst/>
          </a:prstGeom>
        </p:spPr>
        <p:txBody>
          <a:bodyPr/>
          <a:lstStyle>
            <a:lvl1pPr algn="l">
              <a:defRPr sz="2799" b="1" i="0">
                <a:solidFill>
                  <a:srgbClr val="F7B40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9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54C49-5CE8-3E41-8E06-8C4255A2C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6B6E59-0621-FB4B-8E54-B4ECE192081D}" type="datetimeFigureOut">
              <a:rPr lang="en-US" smtClean="0"/>
              <a:t>08/31/2021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9901C-7109-8D46-8C56-3D57C3E0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372F8-5CAF-DC45-B63C-81F2AECF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F1AE-F852-D549-BB79-EC94FBE7A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2F2D54-02C5-9245-93CD-18E30B43C9FA}"/>
              </a:ext>
            </a:extLst>
          </p:cNvPr>
          <p:cNvSpPr/>
          <p:nvPr userDrawn="1"/>
        </p:nvSpPr>
        <p:spPr bwMode="gray"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4880" marR="0" indent="-234880" algn="l" defTabSz="91412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40A938-B529-B14D-AD11-2F4DC2127960}"/>
              </a:ext>
            </a:extLst>
          </p:cNvPr>
          <p:cNvSpPr/>
          <p:nvPr userDrawn="1"/>
        </p:nvSpPr>
        <p:spPr>
          <a:xfrm>
            <a:off x="1" y="-76200"/>
            <a:ext cx="12192000" cy="69341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7" dirty="0"/>
          </a:p>
        </p:txBody>
      </p:sp>
    </p:spTree>
    <p:extLst>
      <p:ext uri="{BB962C8B-B14F-4D97-AF65-F5344CB8AC3E}">
        <p14:creationId xmlns:p14="http://schemas.microsoft.com/office/powerpoint/2010/main" val="3515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BCCD-04BB-4917-B549-36A7128C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984E6-2587-4497-8353-38DC98963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D31D3-601F-4C98-8FB4-17F8BAFA5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F9F44-6830-4E27-A28C-072D3DAF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13B7-444E-4FF4-9F70-7D6FEA8A095A}" type="datetimeFigureOut">
              <a:rPr lang="en-US" smtClean="0"/>
              <a:t>08/31/2021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272C4-9983-4ECF-B39A-B10A040F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BCBFA-EC50-4731-8592-F82F8A88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B4C3-3A3B-4B35-AE8F-3099A60BFA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0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7F94B0-99D9-F149-A0B2-03E7954930C8}" type="datetime1">
              <a:rPr lang="en-US" smtClean="0"/>
              <a:t>08/31/2021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80444E3-04EC-DC46-81A7-DEDE6D03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00" y="6356350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76D9BE14-9701-ED4B-A602-19137E7EB6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8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0B0103-3830-8243-8AAB-808A18561F76}" type="datetime1">
              <a:rPr lang="en-US" smtClean="0"/>
              <a:t>08/31/2021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A0BECC5-DD47-2E4B-9F66-02FA95FE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00" y="6356350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76D9BE14-9701-ED4B-A602-19137E7EB6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1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4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7A68EE-0A69-7046-AFAE-6E3B51A24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1" y="6479625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221DCE-4C6F-4C10-831E-12C8F1FDE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77" r:id="rId5"/>
    <p:sldLayoutId id="2147483674" r:id="rId6"/>
    <p:sldLayoutId id="2147483692" r:id="rId7"/>
  </p:sldLayoutIdLst>
  <p:hf hdr="0" ftr="0" dt="0"/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99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05291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Richard J. Barohn, MD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Executive Vice Chancellor for Health Affairs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Sept. 2,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E87556-EC17-8C47-944C-17DF351315E0}"/>
              </a:ext>
            </a:extLst>
          </p:cNvPr>
          <p:cNvSpPr/>
          <p:nvPr/>
        </p:nvSpPr>
        <p:spPr>
          <a:xfrm>
            <a:off x="3041326" y="1254169"/>
            <a:ext cx="610936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Board of Curators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EVC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F3F4D-EDBC-3445-BA37-7272243A5C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2" t="23841" r="15899" b="20047"/>
          <a:stretch/>
        </p:blipFill>
        <p:spPr>
          <a:xfrm>
            <a:off x="2321357" y="5257800"/>
            <a:ext cx="7549286" cy="1250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A17119-D80F-4A43-A667-B1467ED0E315}"/>
              </a:ext>
            </a:extLst>
          </p:cNvPr>
          <p:cNvSpPr txBox="1"/>
          <p:nvPr/>
        </p:nvSpPr>
        <p:spPr>
          <a:xfrm>
            <a:off x="9038897" y="6478893"/>
            <a:ext cx="2732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OPEN – HEALTH AFF – INFO 1-1</a:t>
            </a:r>
          </a:p>
        </p:txBody>
      </p:sp>
    </p:spTree>
    <p:extLst>
      <p:ext uri="{BB962C8B-B14F-4D97-AF65-F5344CB8AC3E}">
        <p14:creationId xmlns:p14="http://schemas.microsoft.com/office/powerpoint/2010/main" val="278257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7E1C-D683-2549-A37E-C8A63FBB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6" y="241446"/>
            <a:ext cx="11965064" cy="609599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UnitedHealthcare Community Plan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23DAE-FE08-48C8-AD5E-20E043C8AB10}"/>
              </a:ext>
            </a:extLst>
          </p:cNvPr>
          <p:cNvSpPr txBox="1"/>
          <p:nvPr/>
        </p:nvSpPr>
        <p:spPr>
          <a:xfrm>
            <a:off x="463296" y="1797564"/>
            <a:ext cx="68397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Now back in network for  UnitedHealthcare Community Plan, the insurer’s managed Medicaid offering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Capital Region Medical Center also is in network for this plan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Working on larger payor strategy to reconnect with patients we have lost because of this transition</a:t>
            </a:r>
          </a:p>
        </p:txBody>
      </p:sp>
      <p:pic>
        <p:nvPicPr>
          <p:cNvPr id="1026" name="Picture 2" descr="UnitedHealthcare Community Plan - Member Login">
            <a:extLst>
              <a:ext uri="{FF2B5EF4-FFF2-40B4-BE49-F238E27FC236}">
                <a16:creationId xmlns:a16="http://schemas.microsoft.com/office/drawing/2014/main" id="{F5745AA7-4F54-485E-8699-F4D598AF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362" y="3125343"/>
            <a:ext cx="34671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03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7E1C-D683-2549-A37E-C8A63FBB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6" y="241446"/>
            <a:ext cx="11965064" cy="609599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CORPORATE INTEGRITY AGREEMENT - Year End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006794-CA85-48F6-A27B-8421DF7A6DA2}"/>
              </a:ext>
            </a:extLst>
          </p:cNvPr>
          <p:cNvSpPr txBox="1"/>
          <p:nvPr/>
        </p:nvSpPr>
        <p:spPr>
          <a:xfrm>
            <a:off x="447383" y="1638046"/>
            <a:ext cx="10762923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7">
              <a:spcAft>
                <a:spcPts val="180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CIA Reporting Period (RP) 5</a:t>
            </a:r>
          </a:p>
          <a:p>
            <a:pPr marL="814387" indent="-4572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July 1, 2020 – June 30, 2021</a:t>
            </a:r>
          </a:p>
          <a:p>
            <a:pPr marL="814387" indent="-4572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HAC approved CIA resolution on August 26, 2021</a:t>
            </a:r>
          </a:p>
          <a:p>
            <a:pPr marL="814387" indent="-4572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ea typeface="Helvetica Neue Light" panose="02000403000000020004" pitchFamily="2" charset="0"/>
                <a:cs typeface="Arial" panose="020B0604020202020204" pitchFamily="34" charset="0"/>
              </a:rPr>
              <a:t>Final report due no later than October 1, 2021</a:t>
            </a:r>
          </a:p>
        </p:txBody>
      </p:sp>
    </p:spTree>
    <p:extLst>
      <p:ext uri="{BB962C8B-B14F-4D97-AF65-F5344CB8AC3E}">
        <p14:creationId xmlns:p14="http://schemas.microsoft.com/office/powerpoint/2010/main" val="279947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24BAC7-721F-2F40-B9AE-0DD6D2C226C1}"/>
              </a:ext>
            </a:extLst>
          </p:cNvPr>
          <p:cNvSpPr txBox="1">
            <a:spLocks/>
          </p:cNvSpPr>
          <p:nvPr/>
        </p:nvSpPr>
        <p:spPr>
          <a:xfrm>
            <a:off x="382488" y="229435"/>
            <a:ext cx="11731744" cy="609441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>
            <a:lvl1pPr marL="457093" indent="-457093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67" indent="-380910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642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099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55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012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69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26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82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FB228-0172-4469-ACFD-536083B04FA8}"/>
              </a:ext>
            </a:extLst>
          </p:cNvPr>
          <p:cNvSpPr txBox="1"/>
          <p:nvPr/>
        </p:nvSpPr>
        <p:spPr>
          <a:xfrm>
            <a:off x="711160" y="1182683"/>
            <a:ext cx="11074400" cy="499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sz="30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COVID pandemic impacts on education, patient care and research</a:t>
            </a:r>
          </a:p>
          <a:p>
            <a:pPr marL="971550" lvl="1" indent="-514350">
              <a:lnSpc>
                <a:spcPct val="107000"/>
              </a:lnSpc>
              <a:buFont typeface="+mj-lt"/>
              <a:buAutoNum type="arabicPeriod"/>
              <a:defRPr/>
            </a:pPr>
            <a:endParaRPr lang="en-US" sz="3000" b="1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sz="30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Clinical growth required to support academic mission</a:t>
            </a:r>
            <a:br>
              <a:rPr lang="en-US" sz="30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000" b="1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sz="30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Financial impact of revenue pressures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Uncertainty of Medicaid expansion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Medicaid Managed Care negotiations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en-US" sz="3000" b="1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sz="30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Recruitment and retention of faculty and staff</a:t>
            </a:r>
          </a:p>
        </p:txBody>
      </p:sp>
    </p:spTree>
    <p:extLst>
      <p:ext uri="{BB962C8B-B14F-4D97-AF65-F5344CB8AC3E}">
        <p14:creationId xmlns:p14="http://schemas.microsoft.com/office/powerpoint/2010/main" val="4173346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24BAC7-721F-2F40-B9AE-0DD6D2C226C1}"/>
              </a:ext>
            </a:extLst>
          </p:cNvPr>
          <p:cNvSpPr txBox="1">
            <a:spLocks/>
          </p:cNvSpPr>
          <p:nvPr/>
        </p:nvSpPr>
        <p:spPr>
          <a:xfrm>
            <a:off x="382488" y="229435"/>
            <a:ext cx="11731744" cy="609441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>
            <a:lvl1pPr marL="457093" indent="-457093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67" indent="-380910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642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099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55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012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69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26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82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FB228-0172-4469-ACFD-536083B04FA8}"/>
              </a:ext>
            </a:extLst>
          </p:cNvPr>
          <p:cNvSpPr txBox="1"/>
          <p:nvPr/>
        </p:nvSpPr>
        <p:spPr>
          <a:xfrm>
            <a:off x="711160" y="1594004"/>
            <a:ext cx="11074400" cy="55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07000"/>
              </a:lnSpc>
              <a:defRPr/>
            </a:pPr>
            <a:r>
              <a:rPr lang="en-US" sz="30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5B4C3-02E2-EE48-8BBC-933AAD5B9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60" y="2409081"/>
            <a:ext cx="6553200" cy="359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3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7E1C-D683-2549-A37E-C8A63FBB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6" y="241446"/>
            <a:ext cx="11965064" cy="609599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NextGen Precision Health Building Update</a:t>
            </a: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86AD7B-047F-4C52-B4B9-E3A66DD40636}"/>
              </a:ext>
            </a:extLst>
          </p:cNvPr>
          <p:cNvSpPr txBox="1">
            <a:spLocks/>
          </p:cNvSpPr>
          <p:nvPr/>
        </p:nvSpPr>
        <p:spPr>
          <a:xfrm>
            <a:off x="656029" y="1389711"/>
            <a:ext cx="5364444" cy="9445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126" rtl="0" eaLnBrk="1" latinLnBrk="0" hangingPunct="1">
              <a:spcBef>
                <a:spcPct val="0"/>
              </a:spcBef>
              <a:buNone/>
              <a:defRPr sz="3599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0C8AD-507A-4463-995A-8E3FDE5DC3A6}"/>
              </a:ext>
            </a:extLst>
          </p:cNvPr>
          <p:cNvSpPr txBox="1"/>
          <p:nvPr/>
        </p:nvSpPr>
        <p:spPr>
          <a:xfrm>
            <a:off x="270928" y="3928533"/>
            <a:ext cx="42672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641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Building is being outfitted </a:t>
            </a:r>
          </a:p>
          <a:p>
            <a:pPr marL="16351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0641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Lab spaces are being finished</a:t>
            </a:r>
          </a:p>
          <a:p>
            <a:pPr marL="16351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0641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Initial art, café, meeting room  and visioning space almost complete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159D2-1E4E-4CBE-9C6F-E5BE142927D1}"/>
              </a:ext>
            </a:extLst>
          </p:cNvPr>
          <p:cNvSpPr txBox="1"/>
          <p:nvPr/>
        </p:nvSpPr>
        <p:spPr>
          <a:xfrm>
            <a:off x="9038897" y="6478893"/>
            <a:ext cx="2732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OPEN – HEALTH AFF – INFO 1-2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360A0-140A-4DA5-A5A0-1AF11CFFC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29" y="1389712"/>
            <a:ext cx="3590831" cy="2234022"/>
          </a:xfrm>
          <a:prstGeom prst="rect">
            <a:avLst/>
          </a:prstGeom>
        </p:spPr>
      </p:pic>
      <p:pic>
        <p:nvPicPr>
          <p:cNvPr id="9" name="Picture 8" descr="A picture containing sky, outdoor, trailer, construction&#10;&#10;Description automatically generated">
            <a:extLst>
              <a:ext uri="{FF2B5EF4-FFF2-40B4-BE49-F238E27FC236}">
                <a16:creationId xmlns:a16="http://schemas.microsoft.com/office/drawing/2014/main" id="{C9EA701E-FBBC-D44B-A599-3977BDCAC0C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55" y="2392895"/>
            <a:ext cx="3817445" cy="2544148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8" name="Picture 7" descr="A group of people posing for a photo in front of a machine&#10;&#10;Description automatically generated with medium confidence">
            <a:extLst>
              <a:ext uri="{FF2B5EF4-FFF2-40B4-BE49-F238E27FC236}">
                <a16:creationId xmlns:a16="http://schemas.microsoft.com/office/drawing/2014/main" id="{7968B789-EF65-8C4F-A7D5-1F3E5A1EE6B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19" y="1311792"/>
            <a:ext cx="3880410" cy="2602449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3A3888-9898-044B-B3E5-D52C4C6C615E}"/>
              </a:ext>
            </a:extLst>
          </p:cNvPr>
          <p:cNvSpPr/>
          <p:nvPr/>
        </p:nvSpPr>
        <p:spPr>
          <a:xfrm>
            <a:off x="5581919" y="52463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August 4, 2021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, the 25-ton Siemens Healthineers MAGNETOM Terra 7-Tesla magnetic resonance imaging scanner (7T MRI) was lifted into the air.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48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7E1C-D683-2549-A37E-C8A63FBB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6" y="241446"/>
            <a:ext cx="11965064" cy="609599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NextGen Precision Health – Grand Opening Events</a:t>
            </a: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86AD7B-047F-4C52-B4B9-E3A66DD40636}"/>
              </a:ext>
            </a:extLst>
          </p:cNvPr>
          <p:cNvSpPr txBox="1">
            <a:spLocks/>
          </p:cNvSpPr>
          <p:nvPr/>
        </p:nvSpPr>
        <p:spPr>
          <a:xfrm>
            <a:off x="656029" y="1389711"/>
            <a:ext cx="5364444" cy="9445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126" rtl="0" eaLnBrk="1" latinLnBrk="0" hangingPunct="1">
              <a:spcBef>
                <a:spcPct val="0"/>
              </a:spcBef>
              <a:buNone/>
              <a:defRPr sz="3599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0C8AD-507A-4463-995A-8E3FDE5DC3A6}"/>
              </a:ext>
            </a:extLst>
          </p:cNvPr>
          <p:cNvSpPr txBox="1"/>
          <p:nvPr/>
        </p:nvSpPr>
        <p:spPr>
          <a:xfrm>
            <a:off x="370295" y="1469829"/>
            <a:ext cx="565017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683125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Friday, October 15, 2021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Open House at NextGen Precision Health Building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Saturday, October 16, 2021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 vs. Texas A&amp;M football game and tailgate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Sunday, October 17, 2021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Alliance for Precision Health Dinner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Monday, October 18, 2021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NextGen Advisory Board meeting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Monday, October 18, 2021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Extension and Engagement Week kick off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159D2-1E4E-4CBE-9C6F-E5BE142927D1}"/>
              </a:ext>
            </a:extLst>
          </p:cNvPr>
          <p:cNvSpPr txBox="1"/>
          <p:nvPr/>
        </p:nvSpPr>
        <p:spPr>
          <a:xfrm>
            <a:off x="9038897" y="6478893"/>
            <a:ext cx="2732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OPEN – HEALTH AFF – INFO 1-3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8CC257-36D3-D14A-B7C8-841CCBEB7F4A}"/>
              </a:ext>
            </a:extLst>
          </p:cNvPr>
          <p:cNvSpPr/>
          <p:nvPr/>
        </p:nvSpPr>
        <p:spPr>
          <a:xfrm>
            <a:off x="6306207" y="1531385"/>
            <a:ext cx="515133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683125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Tuesday, October 19, 2021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Open house and special tours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Ribbon Cutting and Special Guests include: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Senator Roy Blunt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Board of Curators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Alliance for Precision Health – Siemens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UM campus Chancellors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NextGen Advisory Board members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Extension and Engagement keynote speaker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5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DD456D-6661-497D-9758-531ED5283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4"/>
            <a:ext cx="11948505" cy="801176"/>
          </a:xfrm>
        </p:spPr>
        <p:txBody>
          <a:bodyPr/>
          <a:lstStyle/>
          <a:p>
            <a:r>
              <a:rPr lang="en-US" sz="3200" dirty="0"/>
              <a:t>NextGen Imaging Hires: 6 New MRI Physicists, 1 Pending</a:t>
            </a:r>
          </a:p>
        </p:txBody>
      </p:sp>
      <p:pic>
        <p:nvPicPr>
          <p:cNvPr id="1026" name="Picture 2" descr="Jullie W. Pan - Publications">
            <a:extLst>
              <a:ext uri="{FF2B5EF4-FFF2-40B4-BE49-F238E27FC236}">
                <a16:creationId xmlns:a16="http://schemas.microsoft.com/office/drawing/2014/main" id="{22EDD969-054F-409C-A43D-F510E5B42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592" b="8296"/>
          <a:stretch/>
        </p:blipFill>
        <p:spPr bwMode="auto">
          <a:xfrm>
            <a:off x="2445288" y="1151125"/>
            <a:ext cx="1647641" cy="18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nders-Brown Awarded Grant to Study Alzheimer&amp;#39;s Prevention Drug | UKNow">
            <a:extLst>
              <a:ext uri="{FF2B5EF4-FFF2-40B4-BE49-F238E27FC236}">
                <a16:creationId xmlns:a16="http://schemas.microsoft.com/office/drawing/2014/main" id="{317F5A0D-3466-4123-940F-89B0F5511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3" r="12913"/>
          <a:stretch/>
        </p:blipFill>
        <p:spPr bwMode="auto">
          <a:xfrm>
            <a:off x="4365244" y="1459234"/>
            <a:ext cx="1600024" cy="143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lissa Terpstra - Scientist - University of Minnesota | LinkedIn">
            <a:extLst>
              <a:ext uri="{FF2B5EF4-FFF2-40B4-BE49-F238E27FC236}">
                <a16:creationId xmlns:a16="http://schemas.microsoft.com/office/drawing/2014/main" id="{F276B598-2049-4914-BC4E-7202F811C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5" y="1131247"/>
            <a:ext cx="1885239" cy="188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angyu Sun - Sr Hardware Engineer - Cruise | LinkedIn">
            <a:extLst>
              <a:ext uri="{FF2B5EF4-FFF2-40B4-BE49-F238E27FC236}">
                <a16:creationId xmlns:a16="http://schemas.microsoft.com/office/drawing/2014/main" id="{92A76703-1CC5-4A23-BAE7-C534FA201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30" y="1283445"/>
            <a:ext cx="1722491" cy="172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ohn Grinstead | OHSU">
            <a:extLst>
              <a:ext uri="{FF2B5EF4-FFF2-40B4-BE49-F238E27FC236}">
                <a16:creationId xmlns:a16="http://schemas.microsoft.com/office/drawing/2014/main" id="{5BF5DA65-AE0D-4E0B-9E22-440BBC173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4" t="4760" r="22771" b="29687"/>
          <a:stretch/>
        </p:blipFill>
        <p:spPr bwMode="auto">
          <a:xfrm>
            <a:off x="10315151" y="1273424"/>
            <a:ext cx="1633354" cy="166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6A39AB-DDFA-421A-A879-57C70647C6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6701" y="5118399"/>
            <a:ext cx="1613220" cy="1515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9F0057-12EB-4A52-AFC6-85BA4457B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75" y="1290271"/>
            <a:ext cx="1592356" cy="17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F68AE5F-9215-426E-BE35-AA40A21C2E2E}"/>
              </a:ext>
            </a:extLst>
          </p:cNvPr>
          <p:cNvSpPr txBox="1"/>
          <p:nvPr/>
        </p:nvSpPr>
        <p:spPr>
          <a:xfrm>
            <a:off x="-476295" y="3183197"/>
            <a:ext cx="2672843" cy="1966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0" marR="0" lvl="2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Melissa Terpstra, P</a:t>
            </a:r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hD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Professor with tenure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of NextGen Imaging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University of Minnesota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Initiating NIH funding transfer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Joint: Biomedical, Biological and Chemical Engineering (BBCE)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Expertise: High Field MR Spectroscopy/Human Connectome Project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37E391-A9E0-477A-B577-5B4B627D2FD9}"/>
              </a:ext>
            </a:extLst>
          </p:cNvPr>
          <p:cNvSpPr txBox="1"/>
          <p:nvPr/>
        </p:nvSpPr>
        <p:spPr>
          <a:xfrm>
            <a:off x="1717080" y="3183197"/>
            <a:ext cx="2328077" cy="1623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0" marR="0" lvl="2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Julie Pan, MD, PhD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Professor with tenure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of High Field MRI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University of Pittsburg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NIH R01 transfer in process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Expertise: High Field MRI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A18F7A-A6AE-409A-92B5-64CD50BF22FC}"/>
              </a:ext>
            </a:extLst>
          </p:cNvPr>
          <p:cNvSpPr txBox="1"/>
          <p:nvPr/>
        </p:nvSpPr>
        <p:spPr>
          <a:xfrm>
            <a:off x="3583057" y="3185906"/>
            <a:ext cx="2672843" cy="1808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0" marR="0" lvl="2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Ai-Ling Lin, PhD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Professor with tenure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Vice Chair of Research, Radiology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University of Kentucky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NIH R01 transfer in process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Joint: Division Biological Sciences (DBS)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Expertise: Translational imaging/Alzheimer’s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E2598-C2C6-4B0E-9E66-6A330F6DC0B9}"/>
              </a:ext>
            </a:extLst>
          </p:cNvPr>
          <p:cNvSpPr txBox="1"/>
          <p:nvPr/>
        </p:nvSpPr>
        <p:spPr>
          <a:xfrm>
            <a:off x="5662064" y="3172035"/>
            <a:ext cx="2484781" cy="1710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2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Junghwan Kim, PhD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 Professor, tenure track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GE, University of Pittsburg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Joint: Electrical Engineering and Computer Sciences (EECS)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Expertise: MRI RF Engineering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7F34AA-DB62-44D7-BFCB-465D591A5521}"/>
              </a:ext>
            </a:extLst>
          </p:cNvPr>
          <p:cNvSpPr txBox="1"/>
          <p:nvPr/>
        </p:nvSpPr>
        <p:spPr>
          <a:xfrm>
            <a:off x="7605877" y="3170872"/>
            <a:ext cx="2484781" cy="1868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0" marR="0" lvl="2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Changyu Sun, PhD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 Professor, tenure track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University of Virginia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Primary: Biomedical, Biological and Chemical Engineering (BBCE)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Expertise: Fast Image Reconstruction Algorithms/Pulse Sequence Programming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19D1FB-A7F8-411C-910C-535AA75178FD}"/>
              </a:ext>
            </a:extLst>
          </p:cNvPr>
          <p:cNvSpPr txBox="1"/>
          <p:nvPr/>
        </p:nvSpPr>
        <p:spPr>
          <a:xfrm>
            <a:off x="9588094" y="3176922"/>
            <a:ext cx="2625432" cy="1156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0" marR="0" lvl="2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John Grinstead, PhD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Siemens Employee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Adjunct Faculty: Radiology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 Site: University of Oregon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Expertise: High Field MRI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8EF8B1-5B14-4EA3-839B-440166B92AB2}"/>
              </a:ext>
            </a:extLst>
          </p:cNvPr>
          <p:cNvSpPr txBox="1"/>
          <p:nvPr/>
        </p:nvSpPr>
        <p:spPr>
          <a:xfrm>
            <a:off x="4563456" y="5324674"/>
            <a:ext cx="4590483" cy="1023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2" algn="l" defTabSz="914400" rtl="0" eaLnBrk="1" fontAlgn="auto" latinLnBrk="0" hangingPunct="1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22960" marR="0" lvl="2" algn="l" defTabSz="914400" rtl="0" eaLnBrk="1" fontAlgn="auto" latinLnBrk="0" hangingPunct="1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Udunna Anazodo, PhD (Offer Pending)</a:t>
            </a:r>
          </a:p>
          <a:p>
            <a:pPr marL="1085850" marR="0" lvl="2" indent="-171450" algn="l" defTabSz="914400" rtl="0" eaLnBrk="1" fontAlgn="auto" latinLnBrk="0" hangingPunct="1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 Professor, tenure track</a:t>
            </a:r>
          </a:p>
          <a:p>
            <a:pPr marL="1085850" marR="0" lvl="2" indent="-171450" algn="l" defTabSz="914400" rtl="0" eaLnBrk="1" fontAlgn="auto" latinLnBrk="0" hangingPunct="1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Western University, Ontario Canada</a:t>
            </a:r>
          </a:p>
          <a:p>
            <a:pPr marL="1085850" marR="0" lvl="2" indent="-171450" algn="l" defTabSz="914400" rtl="0" eaLnBrk="1" fontAlgn="auto" latinLnBrk="0" hangingPunct="1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Joint: Biomedical, Biological and Chemical Engineering (BBCE)</a:t>
            </a:r>
          </a:p>
          <a:p>
            <a:pPr marL="1085850" marR="0" lvl="2" indent="-171450" algn="l" defTabSz="914400" rtl="0" eaLnBrk="1" fontAlgn="auto" latinLnBrk="0" hangingPunct="1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Expertise: Quantitative PET-CT and MRI</a:t>
            </a:r>
          </a:p>
        </p:txBody>
      </p:sp>
    </p:spTree>
    <p:extLst>
      <p:ext uri="{BB962C8B-B14F-4D97-AF65-F5344CB8AC3E}">
        <p14:creationId xmlns:p14="http://schemas.microsoft.com/office/powerpoint/2010/main" val="424438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24BAC7-721F-2F40-B9AE-0DD6D2C226C1}"/>
              </a:ext>
            </a:extLst>
          </p:cNvPr>
          <p:cNvSpPr txBox="1">
            <a:spLocks/>
          </p:cNvSpPr>
          <p:nvPr/>
        </p:nvSpPr>
        <p:spPr>
          <a:xfrm>
            <a:off x="382488" y="229435"/>
            <a:ext cx="11731744" cy="609441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>
            <a:lvl1pPr marL="457093" indent="-457093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67" indent="-380910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642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099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55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012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69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26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82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 Recruitment Updates and Growth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314B45-96C9-4C70-8D08-E6C6B3BC58E2}"/>
              </a:ext>
            </a:extLst>
          </p:cNvPr>
          <p:cNvSpPr txBox="1"/>
          <p:nvPr/>
        </p:nvSpPr>
        <p:spPr>
          <a:xfrm>
            <a:off x="194840" y="1123720"/>
            <a:ext cx="1010363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Steve Barnes, MD, Chair of Surgery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Chief of acute care surgery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DOD supported trauma outcomes research 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Planning Chief for incident command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Jean Ricci Goodman, MD, MBA, Chair of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OBGYN and Women’s Health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Chief of Maternal Fetal Medicine, Loyola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     School of Medicine, Chicago 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Funded research on gestational diabetes, wound infections, urinary microbiome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63AD2-FDD4-44E9-A6F1-C60DCAA943B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2"/>
          <a:stretch/>
        </p:blipFill>
        <p:spPr bwMode="auto">
          <a:xfrm>
            <a:off x="10182649" y="1123720"/>
            <a:ext cx="1599236" cy="2250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Obgyn: Jean Ricci Goodman, MD | Loyola Medicine">
            <a:extLst>
              <a:ext uri="{FF2B5EF4-FFF2-40B4-BE49-F238E27FC236}">
                <a16:creationId xmlns:a16="http://schemas.microsoft.com/office/drawing/2014/main" id="{CCCA0883-52B6-4C17-9417-0060ADCF0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93" y="4172625"/>
            <a:ext cx="1726592" cy="188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2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24BAC7-721F-2F40-B9AE-0DD6D2C226C1}"/>
              </a:ext>
            </a:extLst>
          </p:cNvPr>
          <p:cNvSpPr txBox="1">
            <a:spLocks/>
          </p:cNvSpPr>
          <p:nvPr/>
        </p:nvSpPr>
        <p:spPr>
          <a:xfrm>
            <a:off x="382488" y="229435"/>
            <a:ext cx="11731744" cy="609441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>
            <a:lvl1pPr marL="457093" indent="-457093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67" indent="-380910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642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099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55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012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69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26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82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Welcoming our Medical Students - Class of 2025</a:t>
            </a:r>
          </a:p>
        </p:txBody>
      </p:sp>
      <p:pic>
        <p:nvPicPr>
          <p:cNvPr id="4" name="Picture 3" descr="A picture containing person, indoor, group, hall&#10;&#10;Description automatically generated">
            <a:extLst>
              <a:ext uri="{FF2B5EF4-FFF2-40B4-BE49-F238E27FC236}">
                <a16:creationId xmlns:a16="http://schemas.microsoft.com/office/drawing/2014/main" id="{16ECB1D1-1DCE-435D-99A8-4129EBF93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324" y="1010505"/>
            <a:ext cx="8567351" cy="571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24BAC7-721F-2F40-B9AE-0DD6D2C226C1}"/>
              </a:ext>
            </a:extLst>
          </p:cNvPr>
          <p:cNvSpPr txBox="1">
            <a:spLocks/>
          </p:cNvSpPr>
          <p:nvPr/>
        </p:nvSpPr>
        <p:spPr>
          <a:xfrm>
            <a:off x="382488" y="229435"/>
            <a:ext cx="11731744" cy="609441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>
            <a:lvl1pPr marL="457093" indent="-457093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67" indent="-380910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642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099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55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012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69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26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82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 Health 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FB228-0172-4469-ACFD-536083B04FA8}"/>
              </a:ext>
            </a:extLst>
          </p:cNvPr>
          <p:cNvSpPr txBox="1"/>
          <p:nvPr/>
        </p:nvSpPr>
        <p:spPr>
          <a:xfrm>
            <a:off x="382488" y="1677824"/>
            <a:ext cx="11403072" cy="4410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u="sng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Quality and Safety </a:t>
            </a:r>
            <a:r>
              <a:rPr lang="en-US" sz="24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Best two-year performance ever for MU Health Care based upon Vizient rankings of AMCs. #21 in 3</a:t>
            </a:r>
            <a:r>
              <a:rPr lang="en-US" sz="2400" baseline="30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Quarter (out of 101)</a:t>
            </a:r>
          </a:p>
          <a:p>
            <a:pPr marL="971550" lvl="1" indent="-5143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u="sng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Financially</a:t>
            </a:r>
            <a:r>
              <a:rPr lang="en-US" sz="24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FY 2021 was a very strong year coming out of COVID-19 shutdown.</a:t>
            </a:r>
          </a:p>
          <a:p>
            <a:pPr lvl="1">
              <a:lnSpc>
                <a:spcPct val="107000"/>
              </a:lnSpc>
              <a:defRPr/>
            </a:pP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u="sng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Market Share 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 Clinical Demand is strong and growing. Inpatient market share is at record levels.</a:t>
            </a:r>
            <a:b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u="sng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Next Steps 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 Children’s Hospital, ambulatory space consolidations, Jefferson City strategy, and payer partnerships.</a:t>
            </a:r>
          </a:p>
        </p:txBody>
      </p:sp>
    </p:spTree>
    <p:extLst>
      <p:ext uri="{BB962C8B-B14F-4D97-AF65-F5344CB8AC3E}">
        <p14:creationId xmlns:p14="http://schemas.microsoft.com/office/powerpoint/2010/main" val="193622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24BAC7-721F-2F40-B9AE-0DD6D2C226C1}"/>
              </a:ext>
            </a:extLst>
          </p:cNvPr>
          <p:cNvSpPr txBox="1">
            <a:spLocks/>
          </p:cNvSpPr>
          <p:nvPr/>
        </p:nvSpPr>
        <p:spPr>
          <a:xfrm>
            <a:off x="382488" y="229435"/>
            <a:ext cx="11731744" cy="609441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>
            <a:lvl1pPr marL="457093" indent="-457093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67" indent="-380910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642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099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55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012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69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26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82" indent="-304728" algn="l" defTabSz="121891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 Health Care’s Average Daily Census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083E52-6329-8248-A17F-ABB76555C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0" y="1263999"/>
            <a:ext cx="10408920" cy="52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5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7E1C-D683-2549-A37E-C8A63FBB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6" y="241446"/>
            <a:ext cx="11965064" cy="609599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Children’s Hospital Groundbreaking Celebration Friday, Oct. 1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CB289-C1DB-4224-836A-E7ED1C0916C9}"/>
              </a:ext>
            </a:extLst>
          </p:cNvPr>
          <p:cNvSpPr txBox="1"/>
          <p:nvPr/>
        </p:nvSpPr>
        <p:spPr>
          <a:xfrm>
            <a:off x="5268934" y="2092528"/>
            <a:ext cx="6226380" cy="3699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Program and Live Stream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Time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: 3:00 p.m. 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Location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: Construction site, between Pershing Hall and Lake Street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Program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: Beginning at 3:15 p.m.; live stream option for those unable to attend in person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Reception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Time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: 4:00 – 5:00 p.m.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Location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: Between Pershing Hall and Lake Street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705B3-8DE0-BF47-9035-74377919D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51" y="2141691"/>
            <a:ext cx="4801614" cy="360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293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 Health Care template2 (1)" id="{D344638C-38A3-774F-A91E-B1F685D6D823}" vid="{4A474779-539F-F644-9FBD-DC3468EDBB4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6D3402D0FCF47B7E84A1107246E62" ma:contentTypeVersion="1" ma:contentTypeDescription="Create a new document." ma:contentTypeScope="" ma:versionID="4765f3d8044b1d2e85922f9df8df8c13">
  <xsd:schema xmlns:xsd="http://www.w3.org/2001/XMLSchema" xmlns:xs="http://www.w3.org/2001/XMLSchema" xmlns:p="http://schemas.microsoft.com/office/2006/metadata/properties" xmlns:ns2="e529da04-1e3e-4ce1-8caf-d0e959ac5194" targetNamespace="http://schemas.microsoft.com/office/2006/metadata/properties" ma:root="true" ma:fieldsID="c2064deb3acd1542f6d47454fb1025d9" ns2:_="">
    <xsd:import namespace="e529da04-1e3e-4ce1-8caf-d0e959ac519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9da04-1e3e-4ce1-8caf-d0e959ac51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56E18B-C56C-41D8-BB4B-81A828280719}"/>
</file>

<file path=customXml/itemProps2.xml><?xml version="1.0" encoding="utf-8"?>
<ds:datastoreItem xmlns:ds="http://schemas.openxmlformats.org/officeDocument/2006/customXml" ds:itemID="{167FDB4B-C6D9-46FE-AFCA-299992B03C0B}"/>
</file>

<file path=customXml/itemProps3.xml><?xml version="1.0" encoding="utf-8"?>
<ds:datastoreItem xmlns:ds="http://schemas.openxmlformats.org/officeDocument/2006/customXml" ds:itemID="{27E16F3D-4270-4E56-81D5-78F9504579A0}"/>
</file>

<file path=docProps/app.xml><?xml version="1.0" encoding="utf-8"?>
<Properties xmlns="http://schemas.openxmlformats.org/officeDocument/2006/extended-properties" xmlns:vt="http://schemas.openxmlformats.org/officeDocument/2006/docPropsVTypes">
  <TotalTime>14739</TotalTime>
  <Words>839</Words>
  <Application>Microsoft Office PowerPoint</Application>
  <PresentationFormat>Widescreen</PresentationFormat>
  <Paragraphs>144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Helvetica Neue Light</vt:lpstr>
      <vt:lpstr>1_Office Theme</vt:lpstr>
      <vt:lpstr>Custom Design</vt:lpstr>
      <vt:lpstr>PowerPoint Presentation</vt:lpstr>
      <vt:lpstr>NextGen Precision Health Building Update</vt:lpstr>
      <vt:lpstr>NextGen Precision Health – Grand Opening Events</vt:lpstr>
      <vt:lpstr>NextGen Imaging Hires: 6 New MRI Physicists, 1 Pending</vt:lpstr>
      <vt:lpstr>PowerPoint Presentation</vt:lpstr>
      <vt:lpstr>PowerPoint Presentation</vt:lpstr>
      <vt:lpstr>PowerPoint Presentation</vt:lpstr>
      <vt:lpstr>PowerPoint Presentation</vt:lpstr>
      <vt:lpstr>Children’s Hospital Groundbreaking Celebration Friday, Oct. 1</vt:lpstr>
      <vt:lpstr>UnitedHealthcare Community Plan</vt:lpstr>
      <vt:lpstr>CORPORATE INTEGRITY AGREEMENT - Year End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Claudia</dc:creator>
  <cp:lastModifiedBy>Sebok, Amanda</cp:lastModifiedBy>
  <cp:revision>303</cp:revision>
  <cp:lastPrinted>2021-08-31T21:54:07Z</cp:lastPrinted>
  <dcterms:created xsi:type="dcterms:W3CDTF">2020-08-28T13:44:00Z</dcterms:created>
  <dcterms:modified xsi:type="dcterms:W3CDTF">2021-08-31T21:58:55Z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0x0101009326D3402D0FCF47B7E84A1107246E62</vt:lpwstr>
  </property>
</Properties>
</file>